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407ABC-5F3E-483E-9C2F-8604F505275E}">
  <a:tblStyle styleId="{FD407ABC-5F3E-483E-9C2F-8604F50527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37207bd0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37207bd0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300379086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300379086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300379086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300379086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37207bd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37207bd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37207bd0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37207bd0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37207bd0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37207bd0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37207bd0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37207bd0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37207bd0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37207bd0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50ac2ea1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50ac2ea1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50ac2ea1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50ac2ea1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50ac2ea1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50ac2ea1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50ac2ea1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50ac2ea1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758ee24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2758ee24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758ee24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758ee24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758ee242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758ee242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758ee242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758ee242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37207bd0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37207bd0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5b1174be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5b1174b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5b1174b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25b1174b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5b1174be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5b1174be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37207bd0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37207bd0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3003790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3003790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37207bd0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37207bd0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37207bd0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37207bd0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37207bd0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237207bd0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37207bd0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37207bd0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37207bd0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37207bd0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37207bd0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37207bd0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37207bd0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37207bd0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37207bd0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37207bd0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37207bd0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37207bd0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37207bd0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237207bd0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30037908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3003790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37207bd0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237207bd0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37207bd0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37207bd0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37207bd0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237207bd0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37207bd0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237207bd0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37207bd0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237207bd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237207bd0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237207bd0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237207bd0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237207bd0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30037908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30037908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30037908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30037908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30037908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30037908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300379086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300379086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300379086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300379086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082000"/>
            <a:ext cx="85206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Diagrams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Data Dictionary - hotel_rooms</a:t>
            </a:r>
            <a:endParaRPr b="1" sz="2500"/>
          </a:p>
        </p:txBody>
      </p:sp>
      <p:graphicFrame>
        <p:nvGraphicFramePr>
          <p:cNvPr id="139" name="Google Shape;139;p22"/>
          <p:cNvGraphicFramePr/>
          <p:nvPr/>
        </p:nvGraphicFramePr>
        <p:xfrm>
          <a:off x="15400" y="41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51650"/>
                <a:gridCol w="1246725"/>
                <a:gridCol w="1144050"/>
                <a:gridCol w="784675"/>
                <a:gridCol w="3320900"/>
                <a:gridCol w="1565100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</a:t>
                      </a:r>
                      <a:endParaRPr b="1" sz="7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Type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Format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 Size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Description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Example</a:t>
                      </a:r>
                      <a:endParaRPr b="1"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room_number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Integer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room number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userID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ID to who has taken it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booked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Boolean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If the room is </a:t>
                      </a:r>
                      <a:r>
                        <a:rPr lang="en-GB" sz="700"/>
                        <a:t>booked or not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True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start_time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Datetime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YYYY-MM-DD HH:MM:SS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start staying time for the user who has taken it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2020-12-31 23:59:59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end_time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Datetime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YYYY-MM-DD HH:MM:SS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The end staying time for the user who has taken it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2020-12-31 23:59:59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room_price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Float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price of the room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123.45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capacity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Small Integer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capacity of the room, i.e. how many people it can hold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room_type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255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type of room it is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Double Room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Data Dictionary - </a:t>
            </a:r>
            <a:r>
              <a:rPr b="1" lang="en-GB" sz="2500"/>
              <a:t>hotel_availability</a:t>
            </a:r>
            <a:endParaRPr b="1" sz="2500"/>
          </a:p>
        </p:txBody>
      </p:sp>
      <p:graphicFrame>
        <p:nvGraphicFramePr>
          <p:cNvPr id="145" name="Google Shape;145;p23"/>
          <p:cNvGraphicFramePr/>
          <p:nvPr/>
        </p:nvGraphicFramePr>
        <p:xfrm>
          <a:off x="15400" y="41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51650"/>
                <a:gridCol w="1246725"/>
                <a:gridCol w="1144050"/>
                <a:gridCol w="784675"/>
                <a:gridCol w="3320900"/>
                <a:gridCol w="1565100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</a:t>
                      </a:r>
                      <a:endParaRPr b="1" sz="7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Type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Format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 Size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Description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Example</a:t>
                      </a:r>
                      <a:endParaRPr b="1"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accessible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Bool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If the room is accessible or not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True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room_number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number of the room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231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start_date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Datetime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YYYY-MM-DD HH:MM:SS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start date and time when it is </a:t>
                      </a:r>
                      <a:r>
                        <a:rPr lang="en-GB" sz="700"/>
                        <a:t>available</a:t>
                      </a:r>
                      <a:r>
                        <a:rPr lang="en-GB" sz="700"/>
                        <a:t> from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2020-12-31 23:59:59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end_date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Datetime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YYYY-MM-DD HH:MM:SS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The end date and time when it is no longer available from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2020-12-31 23:59:59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room_type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255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type of room it is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Double Room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ERD Diagram</a:t>
            </a:r>
            <a:endParaRPr b="1"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Data Flow Diagram</a:t>
            </a:r>
            <a:endParaRPr b="1" sz="2500"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350" y="410400"/>
            <a:ext cx="6063299" cy="46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ctrTitle"/>
          </p:nvPr>
        </p:nvSpPr>
        <p:spPr>
          <a:xfrm>
            <a:off x="311700" y="2082000"/>
            <a:ext cx="85206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Algorithms</a:t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0" y="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Your algorithm designs do not need to show the whole solution but should show how you would solve a number of different key problems.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You should limit your algorithm designs to a maximum of five complex problems</a:t>
            </a:r>
            <a:r>
              <a:rPr lang="en-GB">
                <a:solidFill>
                  <a:srgbClr val="595959"/>
                </a:solidFill>
              </a:rPr>
              <a:t>.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Pseudocode - Sign Up</a:t>
            </a:r>
            <a:endParaRPr b="1"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Flowcharts </a:t>
            </a:r>
            <a:r>
              <a:rPr b="1" lang="en-GB" sz="2500"/>
              <a:t>- Sign Up</a:t>
            </a:r>
            <a:endParaRPr b="1" sz="25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838" y="410400"/>
            <a:ext cx="6450324" cy="442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Flowcharts - Login</a:t>
            </a:r>
            <a:endParaRPr b="1" sz="2500"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975" y="410400"/>
            <a:ext cx="7302062" cy="442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Flowcharts - Logout</a:t>
            </a:r>
            <a:endParaRPr b="1" sz="2500"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850" y="410400"/>
            <a:ext cx="1352304" cy="473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ctrTitle"/>
          </p:nvPr>
        </p:nvSpPr>
        <p:spPr>
          <a:xfrm>
            <a:off x="150" y="0"/>
            <a:ext cx="91440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Flowcharts - Saving Billing Information (from checkout)</a:t>
            </a:r>
            <a:endParaRPr b="1" sz="2500"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2488"/>
            <a:ext cx="8839204" cy="385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2787450" y="0"/>
            <a:ext cx="35691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Data Types</a:t>
            </a:r>
            <a:endParaRPr b="1" sz="2500"/>
          </a:p>
        </p:txBody>
      </p:sp>
      <p:graphicFrame>
        <p:nvGraphicFramePr>
          <p:cNvPr id="60" name="Google Shape;60;p14"/>
          <p:cNvGraphicFramePr/>
          <p:nvPr/>
        </p:nvGraphicFramePr>
        <p:xfrm>
          <a:off x="0" y="41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99800"/>
                <a:gridCol w="814975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Field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 Type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userID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int(11)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bankID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int(11)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accessibilityID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int(11)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first_name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last_name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email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password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phone_number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dob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date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prev_ticketIDs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points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int(11)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staff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1" name="Google Shape;61;p14"/>
          <p:cNvSpPr txBox="1"/>
          <p:nvPr/>
        </p:nvSpPr>
        <p:spPr>
          <a:xfrm>
            <a:off x="69238" y="135575"/>
            <a:ext cx="17763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userInformation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2448825" y="7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99800"/>
                <a:gridCol w="814975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Field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 Type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bankID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int(11)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card_number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card_cvc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exp_date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card_holder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address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3" name="Google Shape;63;p14"/>
          <p:cNvSpPr txBox="1"/>
          <p:nvPr/>
        </p:nvSpPr>
        <p:spPr>
          <a:xfrm>
            <a:off x="2483413" y="516575"/>
            <a:ext cx="18456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bankingInformation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64" name="Google Shape;64;p14"/>
          <p:cNvGraphicFramePr/>
          <p:nvPr/>
        </p:nvGraphicFramePr>
        <p:xfrm>
          <a:off x="4966875" y="7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99800"/>
                <a:gridCol w="814975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Field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 Type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ticketID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int(11)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userID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int(11)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date_of_purchase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datetime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start_time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datetime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end_time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datetime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ticket_price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float(2, 2)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ticket_type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5" name="Google Shape;65;p14"/>
          <p:cNvSpPr txBox="1"/>
          <p:nvPr/>
        </p:nvSpPr>
        <p:spPr>
          <a:xfrm>
            <a:off x="5036113" y="516575"/>
            <a:ext cx="17763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zoo_tickets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66" name="Google Shape;66;p14"/>
          <p:cNvGraphicFramePr/>
          <p:nvPr/>
        </p:nvGraphicFramePr>
        <p:xfrm>
          <a:off x="7227499" y="7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99800"/>
                <a:gridCol w="814975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Field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 Type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date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date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start_time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time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end_time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time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spaces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smallint(3)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ticket_type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7" name="Google Shape;67;p14"/>
          <p:cNvSpPr txBox="1"/>
          <p:nvPr/>
        </p:nvSpPr>
        <p:spPr>
          <a:xfrm>
            <a:off x="7296736" y="516575"/>
            <a:ext cx="17763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zoo_availability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75" y="798525"/>
            <a:ext cx="441325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625" y="1186725"/>
            <a:ext cx="441325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175" y="1186725"/>
            <a:ext cx="441325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75" y="1186725"/>
            <a:ext cx="441325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75" y="1740500"/>
            <a:ext cx="333350" cy="2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325" y="1582125"/>
            <a:ext cx="441325" cy="3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202550" y="34525"/>
            <a:ext cx="970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= primary key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= foreign key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975" y="107800"/>
            <a:ext cx="217050" cy="1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845" y="266050"/>
            <a:ext cx="217055" cy="1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ctrTitle"/>
          </p:nvPr>
        </p:nvSpPr>
        <p:spPr>
          <a:xfrm>
            <a:off x="150" y="0"/>
            <a:ext cx="91440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Flowcharts - Grab Billing Information (from checkout)</a:t>
            </a:r>
            <a:endParaRPr b="1" sz="2500"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913" y="614425"/>
            <a:ext cx="6912466" cy="442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ctrTitle"/>
          </p:nvPr>
        </p:nvSpPr>
        <p:spPr>
          <a:xfrm>
            <a:off x="150" y="0"/>
            <a:ext cx="91440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Flowcharts - Booking Zoo Tickets</a:t>
            </a:r>
            <a:endParaRPr b="1" sz="2500"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63" y="543575"/>
            <a:ext cx="6954875" cy="442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ctrTitle"/>
          </p:nvPr>
        </p:nvSpPr>
        <p:spPr>
          <a:xfrm>
            <a:off x="150" y="0"/>
            <a:ext cx="91440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Flowcharts - Display Zoo Availability</a:t>
            </a:r>
            <a:endParaRPr b="1" sz="2500"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13" y="485950"/>
            <a:ext cx="7633971" cy="44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150" y="0"/>
            <a:ext cx="91440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Flowcharts - Booking Hotel Rooms</a:t>
            </a:r>
            <a:endParaRPr b="1" sz="2500"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63" y="495550"/>
            <a:ext cx="7501373" cy="442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ctrTitle"/>
          </p:nvPr>
        </p:nvSpPr>
        <p:spPr>
          <a:xfrm>
            <a:off x="150" y="0"/>
            <a:ext cx="91440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Flowcharts - Display Hotel Availability</a:t>
            </a:r>
            <a:endParaRPr b="1" sz="2500"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88" y="562800"/>
            <a:ext cx="7685724" cy="442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Code (PHP, HTML, JS, CSS, etc.)</a:t>
            </a:r>
            <a:endParaRPr b="1" sz="2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Code - Logout</a:t>
            </a:r>
            <a:endParaRPr b="1" sz="2500"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50" y="553175"/>
            <a:ext cx="8727900" cy="10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Code - Login</a:t>
            </a:r>
            <a:endParaRPr b="1" sz="2500"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4475"/>
            <a:ext cx="9144000" cy="450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Code - Register</a:t>
            </a:r>
            <a:endParaRPr b="1" sz="2500"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391" y="410400"/>
            <a:ext cx="6451210" cy="469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ctrTitle"/>
          </p:nvPr>
        </p:nvSpPr>
        <p:spPr>
          <a:xfrm>
            <a:off x="311700" y="2082000"/>
            <a:ext cx="85206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Site Diagrams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ctrTitle"/>
          </p:nvPr>
        </p:nvSpPr>
        <p:spPr>
          <a:xfrm>
            <a:off x="2787450" y="0"/>
            <a:ext cx="35691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Data Types 2</a:t>
            </a:r>
            <a:endParaRPr b="1" sz="2500"/>
          </a:p>
        </p:txBody>
      </p:sp>
      <p:graphicFrame>
        <p:nvGraphicFramePr>
          <p:cNvPr id="82" name="Google Shape;82;p15"/>
          <p:cNvGraphicFramePr/>
          <p:nvPr/>
        </p:nvGraphicFramePr>
        <p:xfrm>
          <a:off x="0" y="7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99800"/>
                <a:gridCol w="814975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Field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 Type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blogID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int(11)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creation_date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datetime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title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caption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image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3" name="Google Shape;83;p15"/>
          <p:cNvSpPr txBox="1"/>
          <p:nvPr/>
        </p:nvSpPr>
        <p:spPr>
          <a:xfrm>
            <a:off x="69238" y="516575"/>
            <a:ext cx="17763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blog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84" name="Google Shape;84;p15"/>
          <p:cNvGraphicFramePr/>
          <p:nvPr/>
        </p:nvGraphicFramePr>
        <p:xfrm>
          <a:off x="2448825" y="7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99800"/>
                <a:gridCol w="814975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Field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 Type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/>
                        <a:t>accessibilityID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int(11)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dark_mode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bool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screen_reader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bool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mono_chromatic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bool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5" name="Google Shape;85;p15"/>
          <p:cNvSpPr txBox="1"/>
          <p:nvPr/>
        </p:nvSpPr>
        <p:spPr>
          <a:xfrm>
            <a:off x="2483413" y="516575"/>
            <a:ext cx="18456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accessibility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86" name="Google Shape;86;p15"/>
          <p:cNvGraphicFramePr/>
          <p:nvPr/>
        </p:nvGraphicFramePr>
        <p:xfrm>
          <a:off x="4966875" y="7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99800"/>
                <a:gridCol w="814975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Field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 Type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room_number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int(11)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userID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int(11)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booked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bool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start_time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datetime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end_time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datetime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room</a:t>
                      </a:r>
                      <a:r>
                        <a:rPr lang="en-GB" sz="1000"/>
                        <a:t>_price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float(3, 2)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capacity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smallint(1)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room</a:t>
                      </a:r>
                      <a:r>
                        <a:rPr lang="en-GB" sz="1000"/>
                        <a:t>_type</a:t>
                      </a:r>
                      <a:endParaRPr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87" name="Google Shape;87;p15"/>
          <p:cNvSpPr txBox="1"/>
          <p:nvPr/>
        </p:nvSpPr>
        <p:spPr>
          <a:xfrm>
            <a:off x="5036113" y="516575"/>
            <a:ext cx="17763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hotel_rooms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88" name="Google Shape;88;p15"/>
          <p:cNvGraphicFramePr/>
          <p:nvPr/>
        </p:nvGraphicFramePr>
        <p:xfrm>
          <a:off x="7227499" y="7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99800"/>
                <a:gridCol w="814975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Field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 Type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accessible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bool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room_number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int(3)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start_date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datetime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end_date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datetime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room_type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varchar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9" name="Google Shape;89;p15"/>
          <p:cNvSpPr txBox="1"/>
          <p:nvPr/>
        </p:nvSpPr>
        <p:spPr>
          <a:xfrm>
            <a:off x="7296736" y="516575"/>
            <a:ext cx="17763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hotel_</a:t>
            </a:r>
            <a:r>
              <a:rPr lang="en-GB" sz="1500">
                <a:solidFill>
                  <a:schemeClr val="dk1"/>
                </a:solidFill>
              </a:rPr>
              <a:t>availability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2202550" y="34525"/>
            <a:ext cx="970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= primary key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= foreign key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975" y="107800"/>
            <a:ext cx="217050" cy="1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845" y="266050"/>
            <a:ext cx="217055" cy="1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0" y="1186725"/>
            <a:ext cx="441325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575" y="1387668"/>
            <a:ext cx="217050" cy="19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625" y="1387659"/>
            <a:ext cx="217050" cy="19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888" y="1582125"/>
            <a:ext cx="441325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5181" y="1751625"/>
            <a:ext cx="252124" cy="2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ctrTitle"/>
          </p:nvPr>
        </p:nvSpPr>
        <p:spPr>
          <a:xfrm>
            <a:off x="1817250" y="0"/>
            <a:ext cx="5509500" cy="2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300"/>
              <a:t>Site Map</a:t>
            </a:r>
            <a:endParaRPr b="1" sz="2300"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901" y="12587"/>
            <a:ext cx="4026195" cy="511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ctrTitle"/>
          </p:nvPr>
        </p:nvSpPr>
        <p:spPr>
          <a:xfrm>
            <a:off x="1817250" y="0"/>
            <a:ext cx="55095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200"/>
              <a:t>User Flow Diagram</a:t>
            </a:r>
            <a:endParaRPr b="1" sz="2200"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26" y="0"/>
            <a:ext cx="39053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ctrTitle"/>
          </p:nvPr>
        </p:nvSpPr>
        <p:spPr>
          <a:xfrm>
            <a:off x="311700" y="2082000"/>
            <a:ext cx="85206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Page Specification</a:t>
            </a:r>
            <a:endParaRPr b="1" sz="2500"/>
          </a:p>
        </p:txBody>
      </p:sp>
      <p:sp>
        <p:nvSpPr>
          <p:cNvPr id="273" name="Google Shape;273;p45"/>
          <p:cNvSpPr txBox="1"/>
          <p:nvPr/>
        </p:nvSpPr>
        <p:spPr>
          <a:xfrm>
            <a:off x="0" y="0"/>
            <a:ext cx="3000000" cy="27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Colour scheme/ why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Font/Font size/ why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Logo / company strapline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How to show interactive elements or input boxes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2"/>
                </a:solidFill>
              </a:rPr>
              <a:t>An overall description of the layout and why you have designed it that way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Accessibility</a:t>
            </a:r>
            <a:endParaRPr b="1" sz="2500"/>
          </a:p>
        </p:txBody>
      </p:sp>
      <p:sp>
        <p:nvSpPr>
          <p:cNvPr id="279" name="Google Shape;279;p46"/>
          <p:cNvSpPr txBox="1"/>
          <p:nvPr/>
        </p:nvSpPr>
        <p:spPr>
          <a:xfrm>
            <a:off x="542225" y="485425"/>
            <a:ext cx="5876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Visually appealing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Well </a:t>
            </a:r>
            <a:r>
              <a:rPr lang="en-GB" sz="1800">
                <a:solidFill>
                  <a:schemeClr val="dk2"/>
                </a:solidFill>
              </a:rPr>
              <a:t>structured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Including standard layout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Images that reflect stakeholders focus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Accessibility</a:t>
            </a:r>
            <a:r>
              <a:rPr lang="en-GB" sz="1800">
                <a:solidFill>
                  <a:schemeClr val="dk2"/>
                </a:solidFill>
              </a:rPr>
              <a:t> WCAG guidelines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Descriptive alt text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User </a:t>
            </a:r>
            <a:r>
              <a:rPr lang="en-GB" sz="1800">
                <a:solidFill>
                  <a:schemeClr val="dk2"/>
                </a:solidFill>
              </a:rPr>
              <a:t>reviews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FAQs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Security/validation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Wireframes</a:t>
            </a:r>
            <a:endParaRPr b="1" sz="2500"/>
          </a:p>
        </p:txBody>
      </p:sp>
      <p:sp>
        <p:nvSpPr>
          <p:cNvPr id="285" name="Google Shape;285;p47"/>
          <p:cNvSpPr txBox="1"/>
          <p:nvPr/>
        </p:nvSpPr>
        <p:spPr>
          <a:xfrm>
            <a:off x="86600" y="165975"/>
            <a:ext cx="3009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High, medium, and low fidelity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Visual Designs</a:t>
            </a:r>
            <a:endParaRPr b="1" sz="2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Prototypes</a:t>
            </a:r>
            <a:endParaRPr b="1" sz="2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Tech Stack</a:t>
            </a:r>
            <a:endParaRPr b="1" sz="2500"/>
          </a:p>
        </p:txBody>
      </p:sp>
      <p:graphicFrame>
        <p:nvGraphicFramePr>
          <p:cNvPr id="301" name="Google Shape;301;p50"/>
          <p:cNvGraphicFramePr/>
          <p:nvPr/>
        </p:nvGraphicFramePr>
        <p:xfrm>
          <a:off x="952500" y="540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Type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Name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Description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Back End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MySQL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 </a:t>
                      </a:r>
                      <a:r>
                        <a:rPr lang="en-GB" sz="1200"/>
                        <a:t>database</a:t>
                      </a:r>
                      <a:r>
                        <a:rPr lang="en-GB" sz="1200"/>
                        <a:t> management system, which is easily used and widely known.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Back End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PHP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 language used for making dynamic web pages and manipulating databases.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Front End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Javascript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 coding language commonly used for scripting within websites.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Front End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CSS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 language used to style elements on a web page.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Front End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HTML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 language used to layout elements on a web page.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API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Stripe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Stripe is used for collecting payments from users, or </a:t>
                      </a:r>
                      <a:r>
                        <a:rPr lang="en-GB" sz="1200"/>
                        <a:t>initiating</a:t>
                      </a:r>
                      <a:r>
                        <a:rPr lang="en-GB" sz="1200"/>
                        <a:t> subscriptions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2" name="Google Shape;3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913" y="921350"/>
            <a:ext cx="1072175" cy="71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549" y="1757401"/>
            <a:ext cx="1160925" cy="6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562" y="2428950"/>
            <a:ext cx="626900" cy="6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8821" y="3164871"/>
            <a:ext cx="326375" cy="4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8545" y="3683585"/>
            <a:ext cx="472275" cy="5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4281" y="4258750"/>
            <a:ext cx="1315436" cy="6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ctrTitle"/>
          </p:nvPr>
        </p:nvSpPr>
        <p:spPr>
          <a:xfrm>
            <a:off x="311700" y="2082000"/>
            <a:ext cx="85206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Data Dictionary - userInformation</a:t>
            </a:r>
            <a:endParaRPr b="1" sz="2500"/>
          </a:p>
        </p:txBody>
      </p:sp>
      <p:graphicFrame>
        <p:nvGraphicFramePr>
          <p:cNvPr id="103" name="Google Shape;103;p16"/>
          <p:cNvGraphicFramePr/>
          <p:nvPr/>
        </p:nvGraphicFramePr>
        <p:xfrm>
          <a:off x="15400" y="41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51650"/>
                <a:gridCol w="1246725"/>
                <a:gridCol w="1144050"/>
                <a:gridCol w="784675"/>
                <a:gridCol w="3320900"/>
                <a:gridCol w="1565100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Type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Format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 Size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Description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Example</a:t>
                      </a:r>
                      <a:endParaRPr b="1"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userID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Integer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 ID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bankID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key to the user’s bank information in the bankingInformation table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accessibilityID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key to the user’s accessibility information in the accessibility table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4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first_name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Variable </a:t>
                      </a:r>
                      <a:r>
                        <a:rPr lang="en-GB" sz="700"/>
                        <a:t>Character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50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first name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John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last_name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50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last name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Smith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email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Variable Character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xxxxx@xxxx.xxx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255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email address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john.smith@gmail.com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password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255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password for his/her account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password1234321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phone_number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02x AAAA AAAA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phone number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+44 7123 456789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dob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Date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YYYY-MM-DD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date of birth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2000-10-31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prev_ticketIDs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This is the IDs of the tickets the user has previously purchased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1, 4, 6, 7, 9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points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This is the amount of points that the user has </a:t>
                      </a:r>
                      <a:r>
                        <a:rPr lang="en-GB" sz="700"/>
                        <a:t>accumulated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1234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staff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255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This says if they are staff or not, and what type of staff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admin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Testing Strategy</a:t>
            </a:r>
            <a:endParaRPr b="1" sz="2500"/>
          </a:p>
        </p:txBody>
      </p:sp>
      <p:sp>
        <p:nvSpPr>
          <p:cNvPr id="318" name="Google Shape;318;p52"/>
          <p:cNvSpPr txBox="1"/>
          <p:nvPr/>
        </p:nvSpPr>
        <p:spPr>
          <a:xfrm>
            <a:off x="0" y="556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Question: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What is the difference between Black Box testing and White Box testing?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We need to consider our overall testing strategy and to document this before we begin the test plan.  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Explaining what strategy we used and how we are selecting both what components to test and the data we are testing from them is important.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595959"/>
                </a:solidFill>
              </a:rPr>
              <a:t>We also should consider what outcomes from the test we might see and how we are going to respond to them?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19" name="Google Shape;319;p52"/>
          <p:cNvSpPr txBox="1"/>
          <p:nvPr/>
        </p:nvSpPr>
        <p:spPr>
          <a:xfrm>
            <a:off x="4991150" y="5535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Describe Black Box and White box testing 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How do they differ in: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Test data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Test criteria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Test outcomes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595959"/>
                </a:solidFill>
              </a:rPr>
              <a:t>When will you use this testing?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20" name="Google Shape;320;p52"/>
          <p:cNvSpPr txBox="1"/>
          <p:nvPr/>
        </p:nvSpPr>
        <p:spPr>
          <a:xfrm>
            <a:off x="513750" y="35842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1. Test the UI: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Conduct visual testing to ensure elements are laid out correctly.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Test that all input elements are working correctly.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Check that all forms are validating data correctly.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Test navigation across all pages in the application.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Perform accessibility testing to ensure users with disabilities can access the app.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2. Test the Backend: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Verify that the APIs are returning the expected responses.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Test that the data stored in the database is accurate.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Check that any 3rd party integrations are working as expected.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Perform load and stress testing to ensure the app can handle large amounts of traffic.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3. Test the Security: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Check for SQL injection vulnerabilities.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Test for Cross-site Scripting (XSS) vulnerabilities.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Verify authentication and authorization mechanisms are working correctly.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Ensure that proper encryption is being used for sensitive data.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4. Test the Performance: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Test the response time of the app under various conditions.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Measure the throughput of the application.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Check that the app is able to handle multiple concurrent requests.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•	Verify that the app is able to scale when necessary.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Test Plans</a:t>
            </a:r>
            <a:endParaRPr b="1" sz="2500"/>
          </a:p>
        </p:txBody>
      </p:sp>
      <p:pic>
        <p:nvPicPr>
          <p:cNvPr id="326" name="Google Shape;3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100" y="1212863"/>
            <a:ext cx="4055100" cy="214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ctrTitle"/>
          </p:nvPr>
        </p:nvSpPr>
        <p:spPr>
          <a:xfrm>
            <a:off x="311700" y="2082000"/>
            <a:ext cx="85206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Stories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/>
          <p:nvPr/>
        </p:nvSpPr>
        <p:spPr>
          <a:xfrm>
            <a:off x="0" y="0"/>
            <a:ext cx="1620000" cy="162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5"/>
          <p:cNvSpPr txBox="1"/>
          <p:nvPr/>
        </p:nvSpPr>
        <p:spPr>
          <a:xfrm>
            <a:off x="1688325" y="19625"/>
            <a:ext cx="24099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Stakeholder type: Owner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Name: Michael Scott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Age: 35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Characteristics: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Stern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Loves animals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Friendly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Extrovert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Rich </a:t>
            </a:r>
            <a:r>
              <a:rPr lang="en-GB" sz="800">
                <a:solidFill>
                  <a:schemeClr val="dk1"/>
                </a:solidFill>
              </a:rPr>
              <a:t>🤑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38" name="Google Shape;338;p55"/>
          <p:cNvSpPr txBox="1"/>
          <p:nvPr/>
        </p:nvSpPr>
        <p:spPr>
          <a:xfrm>
            <a:off x="24600" y="1707950"/>
            <a:ext cx="91194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User story: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 am the owner of the zoo, every now and then i go around the zoo and interact with the customers to check they are enjoying </a:t>
            </a:r>
            <a:r>
              <a:rPr lang="en-GB" sz="1200">
                <a:solidFill>
                  <a:schemeClr val="dk1"/>
                </a:solidFill>
              </a:rPr>
              <a:t>themselves</a:t>
            </a:r>
            <a:r>
              <a:rPr lang="en-GB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 also like to feed and care for the animals, so usually some of the staff have a little extra break.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 am fairly </a:t>
            </a:r>
            <a:r>
              <a:rPr lang="en-GB" sz="1200">
                <a:solidFill>
                  <a:schemeClr val="dk1"/>
                </a:solidFill>
              </a:rPr>
              <a:t>lenient</a:t>
            </a:r>
            <a:r>
              <a:rPr lang="en-GB" sz="1200">
                <a:solidFill>
                  <a:schemeClr val="dk1"/>
                </a:solidFill>
              </a:rPr>
              <a:t> with my staff, but I won’t have them messing </a:t>
            </a:r>
            <a:r>
              <a:rPr lang="en-GB" sz="1200">
                <a:solidFill>
                  <a:schemeClr val="dk1"/>
                </a:solidFill>
              </a:rPr>
              <a:t>around if stuff still needs to be done.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39" name="Google Shape;3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5" y="7800"/>
            <a:ext cx="1624151" cy="16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5"/>
          <p:cNvSpPr/>
          <p:nvPr/>
        </p:nvSpPr>
        <p:spPr>
          <a:xfrm>
            <a:off x="3972900" y="3728525"/>
            <a:ext cx="1198200" cy="1099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of services</a:t>
            </a:r>
            <a:endParaRPr/>
          </a:p>
        </p:txBody>
      </p:sp>
      <p:sp>
        <p:nvSpPr>
          <p:cNvPr id="341" name="Google Shape;341;p55"/>
          <p:cNvSpPr/>
          <p:nvPr/>
        </p:nvSpPr>
        <p:spPr>
          <a:xfrm>
            <a:off x="2767975" y="4402525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Feeding and caring for animals</a:t>
            </a:r>
            <a:endParaRPr sz="1000"/>
          </a:p>
        </p:txBody>
      </p:sp>
      <p:sp>
        <p:nvSpPr>
          <p:cNvPr id="342" name="Google Shape;342;p55"/>
          <p:cNvSpPr/>
          <p:nvPr/>
        </p:nvSpPr>
        <p:spPr>
          <a:xfrm>
            <a:off x="5338025" y="3444500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Interacting with staff</a:t>
            </a:r>
            <a:endParaRPr sz="1000"/>
          </a:p>
        </p:txBody>
      </p:sp>
      <p:cxnSp>
        <p:nvCxnSpPr>
          <p:cNvPr id="343" name="Google Shape;343;p55"/>
          <p:cNvCxnSpPr>
            <a:stCxn id="342" idx="2"/>
            <a:endCxn id="340" idx="6"/>
          </p:cNvCxnSpPr>
          <p:nvPr/>
        </p:nvCxnSpPr>
        <p:spPr>
          <a:xfrm rot="5400000">
            <a:off x="5363075" y="3784550"/>
            <a:ext cx="302100" cy="685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55"/>
          <p:cNvCxnSpPr>
            <a:stCxn id="341" idx="0"/>
            <a:endCxn id="340" idx="2"/>
          </p:cNvCxnSpPr>
          <p:nvPr/>
        </p:nvCxnSpPr>
        <p:spPr>
          <a:xfrm rot="-5400000">
            <a:off x="3567775" y="3997525"/>
            <a:ext cx="124200" cy="685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55"/>
          <p:cNvSpPr/>
          <p:nvPr/>
        </p:nvSpPr>
        <p:spPr>
          <a:xfrm>
            <a:off x="5338025" y="4402525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Admin work on the website</a:t>
            </a:r>
            <a:endParaRPr sz="1000"/>
          </a:p>
        </p:txBody>
      </p:sp>
      <p:cxnSp>
        <p:nvCxnSpPr>
          <p:cNvPr id="346" name="Google Shape;346;p55"/>
          <p:cNvCxnSpPr>
            <a:stCxn id="345" idx="2"/>
            <a:endCxn id="340" idx="4"/>
          </p:cNvCxnSpPr>
          <p:nvPr/>
        </p:nvCxnSpPr>
        <p:spPr>
          <a:xfrm flipH="1" rot="5400000">
            <a:off x="5161475" y="4238875"/>
            <a:ext cx="106200" cy="1284900"/>
          </a:xfrm>
          <a:prstGeom prst="bentConnector3">
            <a:avLst>
              <a:gd fmla="val -1124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55"/>
          <p:cNvSpPr/>
          <p:nvPr/>
        </p:nvSpPr>
        <p:spPr>
          <a:xfrm>
            <a:off x="2767975" y="3444500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Checking people are having fun</a:t>
            </a:r>
            <a:endParaRPr sz="1000"/>
          </a:p>
        </p:txBody>
      </p:sp>
      <p:cxnSp>
        <p:nvCxnSpPr>
          <p:cNvPr id="348" name="Google Shape;348;p55"/>
          <p:cNvCxnSpPr>
            <a:stCxn id="347" idx="3"/>
            <a:endCxn id="340" idx="0"/>
          </p:cNvCxnSpPr>
          <p:nvPr/>
        </p:nvCxnSpPr>
        <p:spPr>
          <a:xfrm>
            <a:off x="3805975" y="3710450"/>
            <a:ext cx="765900" cy="18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/>
          <p:nvPr/>
        </p:nvSpPr>
        <p:spPr>
          <a:xfrm>
            <a:off x="0" y="0"/>
            <a:ext cx="1620000" cy="162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6"/>
          <p:cNvSpPr txBox="1"/>
          <p:nvPr/>
        </p:nvSpPr>
        <p:spPr>
          <a:xfrm>
            <a:off x="1688325" y="19625"/>
            <a:ext cx="24099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Stakeholder type: Staff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Name: John Smith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Age: 25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Characteristics: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Confident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Likes to go out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Extrovert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Easy going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24550" y="1707950"/>
            <a:ext cx="91194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User story: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 am working at the zoo, I enjoy the zoo, it’s nice to walk around.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Its large and high quality, so it keeps me occupied.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 am a bit strapped for cash at the moment, it pays well, especially since you get a discount for any services at the zoo.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5" y="-2075"/>
            <a:ext cx="1624151" cy="16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/>
          <p:nvPr/>
        </p:nvSpPr>
        <p:spPr>
          <a:xfrm>
            <a:off x="3972900" y="3728525"/>
            <a:ext cx="1198200" cy="1099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of services</a:t>
            </a:r>
            <a:endParaRPr/>
          </a:p>
        </p:txBody>
      </p:sp>
      <p:sp>
        <p:nvSpPr>
          <p:cNvPr id="358" name="Google Shape;358;p56"/>
          <p:cNvSpPr/>
          <p:nvPr/>
        </p:nvSpPr>
        <p:spPr>
          <a:xfrm>
            <a:off x="2767975" y="3444500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Using website to use discounts on tickets</a:t>
            </a:r>
            <a:endParaRPr sz="800"/>
          </a:p>
        </p:txBody>
      </p:sp>
      <p:sp>
        <p:nvSpPr>
          <p:cNvPr id="359" name="Google Shape;359;p56"/>
          <p:cNvSpPr/>
          <p:nvPr/>
        </p:nvSpPr>
        <p:spPr>
          <a:xfrm>
            <a:off x="2767975" y="4402525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Checking map of zoo</a:t>
            </a:r>
            <a:endParaRPr sz="1000"/>
          </a:p>
        </p:txBody>
      </p:sp>
      <p:sp>
        <p:nvSpPr>
          <p:cNvPr id="360" name="Google Shape;360;p56"/>
          <p:cNvSpPr/>
          <p:nvPr/>
        </p:nvSpPr>
        <p:spPr>
          <a:xfrm>
            <a:off x="5338025" y="3444500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Staff work on the website, if needed</a:t>
            </a:r>
            <a:endParaRPr sz="1000"/>
          </a:p>
        </p:txBody>
      </p:sp>
      <p:cxnSp>
        <p:nvCxnSpPr>
          <p:cNvPr id="361" name="Google Shape;361;p56"/>
          <p:cNvCxnSpPr>
            <a:stCxn id="360" idx="2"/>
            <a:endCxn id="357" idx="6"/>
          </p:cNvCxnSpPr>
          <p:nvPr/>
        </p:nvCxnSpPr>
        <p:spPr>
          <a:xfrm rot="5400000">
            <a:off x="5363075" y="3784550"/>
            <a:ext cx="302100" cy="685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56"/>
          <p:cNvCxnSpPr>
            <a:stCxn id="358" idx="3"/>
            <a:endCxn id="357" idx="0"/>
          </p:cNvCxnSpPr>
          <p:nvPr/>
        </p:nvCxnSpPr>
        <p:spPr>
          <a:xfrm>
            <a:off x="3805975" y="3710450"/>
            <a:ext cx="765900" cy="18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56"/>
          <p:cNvCxnSpPr>
            <a:stCxn id="359" idx="0"/>
            <a:endCxn id="357" idx="2"/>
          </p:cNvCxnSpPr>
          <p:nvPr/>
        </p:nvCxnSpPr>
        <p:spPr>
          <a:xfrm rot="-5400000">
            <a:off x="3567775" y="3997525"/>
            <a:ext cx="124200" cy="685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56"/>
          <p:cNvSpPr/>
          <p:nvPr/>
        </p:nvSpPr>
        <p:spPr>
          <a:xfrm>
            <a:off x="5338025" y="4402525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Helping </a:t>
            </a:r>
            <a:r>
              <a:rPr lang="en-GB" sz="1000"/>
              <a:t>customers</a:t>
            </a:r>
            <a:endParaRPr sz="1000"/>
          </a:p>
        </p:txBody>
      </p:sp>
      <p:cxnSp>
        <p:nvCxnSpPr>
          <p:cNvPr id="365" name="Google Shape;365;p56"/>
          <p:cNvCxnSpPr>
            <a:stCxn id="364" idx="2"/>
            <a:endCxn id="357" idx="4"/>
          </p:cNvCxnSpPr>
          <p:nvPr/>
        </p:nvCxnSpPr>
        <p:spPr>
          <a:xfrm flipH="1" rot="5400000">
            <a:off x="5161475" y="4238875"/>
            <a:ext cx="106200" cy="1284900"/>
          </a:xfrm>
          <a:prstGeom prst="bentConnector3">
            <a:avLst>
              <a:gd fmla="val -1124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/>
          <p:nvPr/>
        </p:nvSpPr>
        <p:spPr>
          <a:xfrm>
            <a:off x="0" y="0"/>
            <a:ext cx="1620000" cy="162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7"/>
          <p:cNvSpPr txBox="1"/>
          <p:nvPr/>
        </p:nvSpPr>
        <p:spPr>
          <a:xfrm>
            <a:off x="1688325" y="19625"/>
            <a:ext cx="24099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Stakeholder type: Educational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Name: Walter Richard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Age: 69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Characteristics: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Careful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Not a risk taker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Positive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2" name="Google Shape;372;p57"/>
          <p:cNvSpPr txBox="1"/>
          <p:nvPr/>
        </p:nvSpPr>
        <p:spPr>
          <a:xfrm>
            <a:off x="24550" y="1707950"/>
            <a:ext cx="91194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User story: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 am checking out if this zoo is </a:t>
            </a:r>
            <a:r>
              <a:rPr lang="en-GB" sz="1200">
                <a:solidFill>
                  <a:schemeClr val="dk1"/>
                </a:solidFill>
              </a:rPr>
              <a:t>suitable</a:t>
            </a:r>
            <a:r>
              <a:rPr lang="en-GB" sz="1200">
                <a:solidFill>
                  <a:schemeClr val="dk1"/>
                </a:solidFill>
              </a:rPr>
              <a:t> for an educational trip for my students.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I’m hoping this zoo is kid friendly, however I am worried it will be too large and they will get bored too fast.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cafe should be good quality, I want the kids to have good food if they are buying some.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73" name="Google Shape;3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5" y="-2075"/>
            <a:ext cx="1624151" cy="16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7"/>
          <p:cNvSpPr/>
          <p:nvPr/>
        </p:nvSpPr>
        <p:spPr>
          <a:xfrm>
            <a:off x="3972900" y="3728525"/>
            <a:ext cx="1198200" cy="1099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of services</a:t>
            </a:r>
            <a:endParaRPr/>
          </a:p>
        </p:txBody>
      </p:sp>
      <p:sp>
        <p:nvSpPr>
          <p:cNvPr id="375" name="Google Shape;375;p57"/>
          <p:cNvSpPr/>
          <p:nvPr/>
        </p:nvSpPr>
        <p:spPr>
          <a:xfrm>
            <a:off x="2767975" y="3444500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Booking tickets on website</a:t>
            </a:r>
            <a:endParaRPr sz="1000"/>
          </a:p>
        </p:txBody>
      </p:sp>
      <p:sp>
        <p:nvSpPr>
          <p:cNvPr id="376" name="Google Shape;376;p57"/>
          <p:cNvSpPr/>
          <p:nvPr/>
        </p:nvSpPr>
        <p:spPr>
          <a:xfrm>
            <a:off x="2767975" y="4402525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Checking map of zoo on website</a:t>
            </a:r>
            <a:endParaRPr sz="1000"/>
          </a:p>
        </p:txBody>
      </p:sp>
      <p:sp>
        <p:nvSpPr>
          <p:cNvPr id="377" name="Google Shape;377;p57"/>
          <p:cNvSpPr/>
          <p:nvPr/>
        </p:nvSpPr>
        <p:spPr>
          <a:xfrm>
            <a:off x="5338025" y="3444500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Eating at zoo cafe</a:t>
            </a:r>
            <a:endParaRPr sz="1000"/>
          </a:p>
        </p:txBody>
      </p:sp>
      <p:cxnSp>
        <p:nvCxnSpPr>
          <p:cNvPr id="378" name="Google Shape;378;p57"/>
          <p:cNvCxnSpPr>
            <a:stCxn id="377" idx="2"/>
            <a:endCxn id="374" idx="6"/>
          </p:cNvCxnSpPr>
          <p:nvPr/>
        </p:nvCxnSpPr>
        <p:spPr>
          <a:xfrm rot="5400000">
            <a:off x="5363075" y="3784550"/>
            <a:ext cx="302100" cy="685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57"/>
          <p:cNvCxnSpPr>
            <a:stCxn id="375" idx="3"/>
            <a:endCxn id="374" idx="0"/>
          </p:cNvCxnSpPr>
          <p:nvPr/>
        </p:nvCxnSpPr>
        <p:spPr>
          <a:xfrm>
            <a:off x="3805975" y="3710450"/>
            <a:ext cx="765900" cy="18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57"/>
          <p:cNvCxnSpPr>
            <a:stCxn id="376" idx="0"/>
            <a:endCxn id="374" idx="2"/>
          </p:cNvCxnSpPr>
          <p:nvPr/>
        </p:nvCxnSpPr>
        <p:spPr>
          <a:xfrm rot="-5400000">
            <a:off x="3567775" y="3997525"/>
            <a:ext cx="124200" cy="685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57"/>
          <p:cNvSpPr/>
          <p:nvPr/>
        </p:nvSpPr>
        <p:spPr>
          <a:xfrm>
            <a:off x="5338025" y="4402525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Needs quick paths to exit zoo if needed</a:t>
            </a:r>
            <a:endParaRPr sz="1000"/>
          </a:p>
        </p:txBody>
      </p:sp>
      <p:cxnSp>
        <p:nvCxnSpPr>
          <p:cNvPr id="382" name="Google Shape;382;p57"/>
          <p:cNvCxnSpPr>
            <a:stCxn id="381" idx="2"/>
            <a:endCxn id="374" idx="4"/>
          </p:cNvCxnSpPr>
          <p:nvPr/>
        </p:nvCxnSpPr>
        <p:spPr>
          <a:xfrm flipH="1" rot="5400000">
            <a:off x="5161475" y="4238875"/>
            <a:ext cx="106200" cy="1284900"/>
          </a:xfrm>
          <a:prstGeom prst="bentConnector3">
            <a:avLst>
              <a:gd fmla="val -655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/>
          <p:nvPr/>
        </p:nvSpPr>
        <p:spPr>
          <a:xfrm>
            <a:off x="0" y="0"/>
            <a:ext cx="1620000" cy="162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1688325" y="19625"/>
            <a:ext cx="24099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Stakeholder type: Customer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Name: Michael Scott Jr.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Age: 15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Characteristics: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Hyperactive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Introvert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Reluctant</a:t>
            </a:r>
            <a:r>
              <a:rPr lang="en-GB" sz="800">
                <a:solidFill>
                  <a:schemeClr val="dk1"/>
                </a:solidFill>
              </a:rPr>
              <a:t> to spend money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-GB" sz="800">
                <a:solidFill>
                  <a:schemeClr val="dk1"/>
                </a:solidFill>
              </a:rPr>
              <a:t>Friendly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89" name="Google Shape;389;p58"/>
          <p:cNvSpPr txBox="1"/>
          <p:nvPr/>
        </p:nvSpPr>
        <p:spPr>
          <a:xfrm>
            <a:off x="24550" y="1707950"/>
            <a:ext cx="91194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User story: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 am going on a trip to the zoo with my friends.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I’m going to get out of cleaning the house, I want the zoo to be big enough to walk around for a while.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I’ve got money for the gift shop, I’m going to buy some fun things.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5" y="-2075"/>
            <a:ext cx="1624151" cy="16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8"/>
          <p:cNvSpPr/>
          <p:nvPr/>
        </p:nvSpPr>
        <p:spPr>
          <a:xfrm>
            <a:off x="3972900" y="3728525"/>
            <a:ext cx="1198200" cy="1099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of services</a:t>
            </a:r>
            <a:endParaRPr/>
          </a:p>
        </p:txBody>
      </p:sp>
      <p:sp>
        <p:nvSpPr>
          <p:cNvPr id="392" name="Google Shape;392;p58"/>
          <p:cNvSpPr/>
          <p:nvPr/>
        </p:nvSpPr>
        <p:spPr>
          <a:xfrm>
            <a:off x="2767975" y="4402525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Using a map of the zoo</a:t>
            </a:r>
            <a:endParaRPr sz="1000"/>
          </a:p>
        </p:txBody>
      </p:sp>
      <p:sp>
        <p:nvSpPr>
          <p:cNvPr id="393" name="Google Shape;393;p58"/>
          <p:cNvSpPr/>
          <p:nvPr/>
        </p:nvSpPr>
        <p:spPr>
          <a:xfrm>
            <a:off x="5338025" y="3444500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Eating packed lunch at cafe</a:t>
            </a:r>
            <a:endParaRPr sz="1000"/>
          </a:p>
        </p:txBody>
      </p:sp>
      <p:cxnSp>
        <p:nvCxnSpPr>
          <p:cNvPr id="394" name="Google Shape;394;p58"/>
          <p:cNvCxnSpPr>
            <a:stCxn id="393" idx="2"/>
            <a:endCxn id="391" idx="6"/>
          </p:cNvCxnSpPr>
          <p:nvPr/>
        </p:nvCxnSpPr>
        <p:spPr>
          <a:xfrm rot="5400000">
            <a:off x="5363075" y="3784550"/>
            <a:ext cx="302100" cy="685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58"/>
          <p:cNvCxnSpPr>
            <a:stCxn id="392" idx="0"/>
            <a:endCxn id="391" idx="2"/>
          </p:cNvCxnSpPr>
          <p:nvPr/>
        </p:nvCxnSpPr>
        <p:spPr>
          <a:xfrm rot="-5400000">
            <a:off x="3567775" y="3997525"/>
            <a:ext cx="124200" cy="685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58"/>
          <p:cNvSpPr/>
          <p:nvPr/>
        </p:nvSpPr>
        <p:spPr>
          <a:xfrm>
            <a:off x="5338025" y="4402525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Buying things at the gift shop</a:t>
            </a:r>
            <a:endParaRPr sz="1000"/>
          </a:p>
        </p:txBody>
      </p:sp>
      <p:cxnSp>
        <p:nvCxnSpPr>
          <p:cNvPr id="397" name="Google Shape;397;p58"/>
          <p:cNvCxnSpPr>
            <a:stCxn id="396" idx="2"/>
            <a:endCxn id="391" idx="4"/>
          </p:cNvCxnSpPr>
          <p:nvPr/>
        </p:nvCxnSpPr>
        <p:spPr>
          <a:xfrm flipH="1" rot="5400000">
            <a:off x="5161475" y="4238875"/>
            <a:ext cx="106200" cy="1284900"/>
          </a:xfrm>
          <a:prstGeom prst="bentConnector3">
            <a:avLst>
              <a:gd fmla="val -771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58"/>
          <p:cNvSpPr/>
          <p:nvPr/>
        </p:nvSpPr>
        <p:spPr>
          <a:xfrm>
            <a:off x="2767975" y="3444500"/>
            <a:ext cx="1038000" cy="53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Checking all the </a:t>
            </a:r>
            <a:r>
              <a:rPr lang="en-GB" sz="1000"/>
              <a:t>exhibits</a:t>
            </a:r>
            <a:r>
              <a:rPr lang="en-GB" sz="1000"/>
              <a:t> online</a:t>
            </a:r>
            <a:endParaRPr sz="1000"/>
          </a:p>
        </p:txBody>
      </p:sp>
      <p:cxnSp>
        <p:nvCxnSpPr>
          <p:cNvPr id="399" name="Google Shape;399;p58"/>
          <p:cNvCxnSpPr>
            <a:stCxn id="398" idx="3"/>
            <a:endCxn id="391" idx="0"/>
          </p:cNvCxnSpPr>
          <p:nvPr/>
        </p:nvCxnSpPr>
        <p:spPr>
          <a:xfrm>
            <a:off x="3805975" y="3710450"/>
            <a:ext cx="765900" cy="18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1658250" y="0"/>
            <a:ext cx="5827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Data Dictionary - bankingInformation</a:t>
            </a:r>
            <a:endParaRPr b="1" sz="2500"/>
          </a:p>
        </p:txBody>
      </p:sp>
      <p:graphicFrame>
        <p:nvGraphicFramePr>
          <p:cNvPr id="109" name="Google Shape;109;p17"/>
          <p:cNvGraphicFramePr/>
          <p:nvPr/>
        </p:nvGraphicFramePr>
        <p:xfrm>
          <a:off x="15400" y="41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51650"/>
                <a:gridCol w="1246725"/>
                <a:gridCol w="1144050"/>
                <a:gridCol w="784675"/>
                <a:gridCol w="3320900"/>
                <a:gridCol w="1565100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Type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Format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 Size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Description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Example</a:t>
                      </a:r>
                      <a:endParaRPr b="1"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bankID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Integer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bank ID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card_number</a:t>
                      </a:r>
                      <a:endParaRPr sz="7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30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card number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4111111111111111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card_cvc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card cvc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123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exp_date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Variable Character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50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card expiry date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10/26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card_holder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255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name on the user’s card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Mr. John Smith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address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Variable Character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255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billing address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Ian McSheerman, 20 Prince Street, London, SW4 0SB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Data Dictionary - </a:t>
            </a:r>
            <a:r>
              <a:rPr b="1" lang="en-GB" sz="2500"/>
              <a:t>zoo_tickets</a:t>
            </a:r>
            <a:endParaRPr b="1" sz="2500"/>
          </a:p>
        </p:txBody>
      </p:sp>
      <p:graphicFrame>
        <p:nvGraphicFramePr>
          <p:cNvPr id="115" name="Google Shape;115;p18"/>
          <p:cNvGraphicFramePr/>
          <p:nvPr/>
        </p:nvGraphicFramePr>
        <p:xfrm>
          <a:off x="15400" y="41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51650"/>
                <a:gridCol w="1246725"/>
                <a:gridCol w="1144050"/>
                <a:gridCol w="784675"/>
                <a:gridCol w="3320900"/>
                <a:gridCol w="1565100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</a:t>
                      </a:r>
                      <a:endParaRPr b="1" sz="7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Type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Format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 Size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Description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Example</a:t>
                      </a:r>
                      <a:endParaRPr b="1"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ticketID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Integer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ticket ID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userID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user’s ID of who the ticket belongs to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date_of_purchase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Datetime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YYYY-MM-DD HH:MM:SS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When the ticket was purchased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2020-12-31 23:59:59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start_time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Datetime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YYYY-MM-DD HH:MM:SS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start time of the user’s ticket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2020-12-31 23:59:59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end_time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Datetime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YYYY-MM-DD HH:MM:SS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The end time of the user’s ticket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2020-12-31 23:59:59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ticket_price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Float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4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price of the user’s ticket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20.34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ticket_type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255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type of ticket it is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Adult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Data Dictionary - </a:t>
            </a:r>
            <a:r>
              <a:rPr b="1" lang="en-GB" sz="2500"/>
              <a:t>zoo_availability</a:t>
            </a:r>
            <a:endParaRPr b="1" sz="2500"/>
          </a:p>
        </p:txBody>
      </p:sp>
      <p:graphicFrame>
        <p:nvGraphicFramePr>
          <p:cNvPr id="121" name="Google Shape;121;p19"/>
          <p:cNvGraphicFramePr/>
          <p:nvPr/>
        </p:nvGraphicFramePr>
        <p:xfrm>
          <a:off x="15400" y="41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51650"/>
                <a:gridCol w="1246725"/>
                <a:gridCol w="1144050"/>
                <a:gridCol w="784675"/>
                <a:gridCol w="3320900"/>
                <a:gridCol w="1565100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</a:t>
                      </a:r>
                      <a:endParaRPr b="1" sz="7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Type</a:t>
                      </a:r>
                      <a:endParaRPr b="1" sz="7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Format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 Size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Description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Example</a:t>
                      </a:r>
                      <a:endParaRPr b="1"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date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Date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YYYY-MM-DD 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date of the availability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2020-12-31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start_time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HH:MM:SS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start time of the </a:t>
                      </a: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availability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23:59:59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end_time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HH:MM:SS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end time of the </a:t>
                      </a: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availability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23:59:59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spaces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Integer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50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amount of spaces the </a:t>
                      </a: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availability has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200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ticket_type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50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type of ticket that is </a:t>
                      </a:r>
                      <a:r>
                        <a:rPr lang="en-GB" sz="700"/>
                        <a:t>available</a:t>
                      </a:r>
                      <a:r>
                        <a:rPr lang="en-GB" sz="700"/>
                        <a:t> at that time and date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Adult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Data Dictionary - blog</a:t>
            </a:r>
            <a:endParaRPr b="1" sz="2500"/>
          </a:p>
        </p:txBody>
      </p:sp>
      <p:graphicFrame>
        <p:nvGraphicFramePr>
          <p:cNvPr id="127" name="Google Shape;127;p20"/>
          <p:cNvGraphicFramePr/>
          <p:nvPr/>
        </p:nvGraphicFramePr>
        <p:xfrm>
          <a:off x="15400" y="41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51650"/>
                <a:gridCol w="1246725"/>
                <a:gridCol w="1144050"/>
                <a:gridCol w="784675"/>
                <a:gridCol w="3320900"/>
                <a:gridCol w="1565100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</a:t>
                      </a:r>
                      <a:endParaRPr b="1" sz="7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Type</a:t>
                      </a:r>
                      <a:endParaRPr b="1" sz="7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Format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 Size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Description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Example</a:t>
                      </a:r>
                      <a:endParaRPr b="1"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blogID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Integer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blog’s ID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creation_date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Datetime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YYYY-MM-DD HH:MM:SS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creation date of the blog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2020-12-31 23:59:59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title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255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title of the blog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Red panda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caption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255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text within the blog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This red panda is cool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image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Variable Character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255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hyperlink for the image in the blog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https://upload.wikimedia.org/wikipedia/commons/thumb/e/e6/Red_Panda_%2824986761703%29.jpg/800px-Red_Panda_%2824986761703%29.jpg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ctrTitle"/>
          </p:nvPr>
        </p:nvSpPr>
        <p:spPr>
          <a:xfrm>
            <a:off x="1817250" y="0"/>
            <a:ext cx="55095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Data Dictionary - accessibility</a:t>
            </a:r>
            <a:endParaRPr b="1" sz="2500"/>
          </a:p>
        </p:txBody>
      </p:sp>
      <p:graphicFrame>
        <p:nvGraphicFramePr>
          <p:cNvPr id="133" name="Google Shape;133;p21"/>
          <p:cNvGraphicFramePr/>
          <p:nvPr/>
        </p:nvGraphicFramePr>
        <p:xfrm>
          <a:off x="15400" y="41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{FD407ABC-5F3E-483E-9C2F-8604F505275E}</a:tableStyleId>
              </a:tblPr>
              <a:tblGrid>
                <a:gridCol w="1051650"/>
                <a:gridCol w="1246725"/>
                <a:gridCol w="1144050"/>
                <a:gridCol w="784675"/>
                <a:gridCol w="3320900"/>
                <a:gridCol w="1565100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</a:t>
                      </a:r>
                      <a:endParaRPr b="1" sz="7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Type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Data Format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Field Size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Description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Example</a:t>
                      </a:r>
                      <a:endParaRPr b="1"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/>
                        <a:t>accessibilityID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Integer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x….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ID that links to the user table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dark_mode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Boolean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Tells if dark mode is enabled or not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True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screen_reader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Boolean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Tells if screen reader is enabled or not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False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mono_chromatic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Boolean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Tells if mono chromatic mode is enabled or not</a:t>
                      </a:r>
                      <a:endParaRPr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False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